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1" r:id="rId5"/>
    <p:sldId id="263" r:id="rId6"/>
    <p:sldId id="262" r:id="rId7"/>
    <p:sldId id="266" r:id="rId8"/>
    <p:sldId id="260" r:id="rId9"/>
    <p:sldId id="265" r:id="rId10"/>
    <p:sldId id="267" r:id="rId11"/>
    <p:sldId id="268" r:id="rId12"/>
    <p:sldId id="296" r:id="rId13"/>
    <p:sldId id="270" r:id="rId14"/>
    <p:sldId id="269" r:id="rId15"/>
    <p:sldId id="292" r:id="rId16"/>
    <p:sldId id="298" r:id="rId17"/>
    <p:sldId id="272" r:id="rId18"/>
    <p:sldId id="273" r:id="rId19"/>
    <p:sldId id="274" r:id="rId20"/>
    <p:sldId id="276" r:id="rId21"/>
    <p:sldId id="278" r:id="rId22"/>
    <p:sldId id="277" r:id="rId23"/>
    <p:sldId id="279" r:id="rId24"/>
    <p:sldId id="293" r:id="rId25"/>
    <p:sldId id="294" r:id="rId26"/>
    <p:sldId id="295" r:id="rId27"/>
    <p:sldId id="297" r:id="rId28"/>
    <p:sldId id="283" r:id="rId29"/>
    <p:sldId id="284" r:id="rId30"/>
    <p:sldId id="287" r:id="rId31"/>
    <p:sldId id="285" r:id="rId32"/>
    <p:sldId id="288" r:id="rId33"/>
    <p:sldId id="286" r:id="rId34"/>
    <p:sldId id="289" r:id="rId35"/>
    <p:sldId id="291" r:id="rId36"/>
    <p:sldId id="299" r:id="rId37"/>
    <p:sldId id="2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3878" autoAdjust="0"/>
  </p:normalViewPr>
  <p:slideViewPr>
    <p:cSldViewPr snapToGrid="0">
      <p:cViewPr>
        <p:scale>
          <a:sx n="58" d="100"/>
          <a:sy n="58" d="100"/>
        </p:scale>
        <p:origin x="102" y="1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pnas.org/content/pnas/112/47/E6456.full.pdf"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www.personal.psu.edu/sxt30/projects_chromatinenzyme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idenlab.org/juicebo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type-specific:</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 Outline</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normAutofit lnSpcReduction="10000"/>
          </a:bodyPr>
          <a:lstStyle/>
          <a:p>
            <a:r>
              <a:rPr lang="en-US" sz="3200" dirty="0"/>
              <a:t>Establishing the Response</a:t>
            </a:r>
          </a:p>
          <a:p>
            <a:r>
              <a:rPr lang="en-US" sz="3200" dirty="0"/>
              <a:t>Feature Engineering </a:t>
            </a:r>
          </a:p>
          <a:p>
            <a:pPr lvl="1"/>
            <a:r>
              <a:rPr lang="en-US" sz="2800" dirty="0"/>
              <a:t>Quantifying the relationship between annotations and genomic bins through different predictor-types</a:t>
            </a:r>
          </a:p>
          <a:p>
            <a:r>
              <a:rPr lang="en-US" sz="3200" dirty="0"/>
              <a:t>Addressing class imbalance using different re-sampling techniques</a:t>
            </a:r>
          </a:p>
          <a:p>
            <a:r>
              <a:rPr lang="en-US" sz="3200" dirty="0"/>
              <a:t>Feature Reduction</a:t>
            </a:r>
          </a:p>
          <a:p>
            <a:r>
              <a:rPr lang="en-US" sz="3200" dirty="0"/>
              <a:t>Classification &amp; Validation</a:t>
            </a:r>
          </a:p>
          <a:p>
            <a:r>
              <a:rPr lang="en-US" sz="3200" dirty="0"/>
              <a:t>Measuring Performance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774530"/>
          </a:xfrm>
        </p:spPr>
        <p:txBody>
          <a:bodyPr>
            <a:noAutofit/>
          </a:bodyPr>
          <a:lstStyle/>
          <a:p>
            <a:r>
              <a:rPr lang="en-US" sz="1500" dirty="0"/>
              <a:t>We evaluated domain data extracted from Hi-C datasets for 2 cell lines: </a:t>
            </a:r>
          </a:p>
          <a:p>
            <a:pPr marL="0" indent="0" algn="ctr">
              <a:buNone/>
            </a:pPr>
            <a:r>
              <a:rPr lang="en-US" sz="1500" dirty="0"/>
              <a:t>C = {GM12878, K562}</a:t>
            </a:r>
          </a:p>
          <a:p>
            <a:r>
              <a:rPr lang="en-US" sz="1500" dirty="0"/>
              <a:t>At 4 different data resolutions:</a:t>
            </a:r>
          </a:p>
          <a:p>
            <a:pPr marL="0" indent="0" algn="ctr">
              <a:buNone/>
            </a:pPr>
            <a:r>
              <a:rPr lang="en-US" sz="1500" dirty="0"/>
              <a:t>R = {10 kb, 25 kb, 50 kb, 100 kb}</a:t>
            </a:r>
          </a:p>
          <a:p>
            <a:r>
              <a:rPr lang="en-US" sz="1500" dirty="0"/>
              <a:t>For each classifier, we combined three predictor types: </a:t>
            </a:r>
          </a:p>
          <a:p>
            <a:pPr marL="0" indent="0" algn="ctr">
              <a:buNone/>
            </a:pPr>
            <a:r>
              <a:rPr lang="en-US" sz="1500" dirty="0"/>
              <a:t>P = {OC, OP, Distance} </a:t>
            </a:r>
          </a:p>
          <a:p>
            <a:r>
              <a:rPr lang="en-US" sz="1500" dirty="0"/>
              <a:t>With 4 class balancing techniques: </a:t>
            </a:r>
          </a:p>
          <a:p>
            <a:pPr marL="0" indent="0" algn="ctr">
              <a:buNone/>
            </a:pPr>
            <a:r>
              <a:rPr lang="en-US" sz="1500" dirty="0"/>
              <a:t>B = {None, RUS, ROS, SMOTE}. </a:t>
            </a:r>
          </a:p>
          <a:p>
            <a:r>
              <a:rPr lang="en-US" sz="1500" dirty="0"/>
              <a:t>A system produced from the ensemble framework was defined as: </a:t>
            </a:r>
          </a:p>
          <a:p>
            <a:pPr marL="0" indent="0" algn="ctr">
              <a:buNone/>
            </a:pPr>
            <a:r>
              <a:rPr lang="en-US" sz="1500" dirty="0"/>
              <a:t>E = {c, r, p, b}, </a:t>
            </a:r>
          </a:p>
          <a:p>
            <a:pPr marL="227013" indent="0">
              <a:buNone/>
            </a:pPr>
            <a:r>
              <a:rPr lang="en-US" sz="1500" dirty="0"/>
              <a:t>where c \in C, R \in R, p \in P, and b \in B. </a:t>
            </a:r>
          </a:p>
          <a:p>
            <a:r>
              <a:rPr lang="en-US" sz="1500" dirty="0"/>
              <a:t>Thus, we evaluated |C| x |R| x |P| x |B| different ensemble systems, totaling 96 separate models. </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774530"/>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Establishing the response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will lead to heavily imbalanced classes and low imbalance ratios.</a:t>
                </a:r>
              </a:p>
              <a:p>
                <a:endParaRPr lang="en-US" dirty="0"/>
              </a:p>
              <a:p>
                <a14:m>
                  <m:oMath xmlns:m="http://schemas.openxmlformats.org/officeDocument/2006/math">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𝐼𝑚𝑏𝑎𝑙𝑎𝑛𝑐𝑒</m:t>
                        </m:r>
                      </m:num>
                      <m:den>
                        <m:r>
                          <a:rPr lang="en-US" b="0" i="1" smtClean="0">
                            <a:latin typeface="Cambria Math" panose="02040503050406030204" pitchFamily="18" charset="0"/>
                          </a:rPr>
                          <m:t>𝑅𝑎𝑡𝑖𝑜</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𝑀𝑖𝑛𝑜𝑟𝑖𝑡𝑦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num>
                      <m:den>
                        <m:r>
                          <a:rPr lang="en-US" b="0" i="1" smtClean="0">
                            <a:latin typeface="Cambria Math" panose="02040503050406030204" pitchFamily="18" charset="0"/>
                          </a:rPr>
                          <m:t>𝑀𝑎𝑗𝑜𝑟𝑖𝑡𝑦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den>
                    </m:f>
                    <m:r>
                      <a:rPr lang="en-US" b="0" i="1" smtClean="0">
                        <a:latin typeface="Cambria Math" panose="02040503050406030204" pitchFamily="18" charset="0"/>
                      </a:rPr>
                      <m:t> </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(OC):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 (OP):</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a:t>
            </a:r>
            <a:r>
              <a:rPr lang="en-US" dirty="0" err="1"/>
              <a:t>refered</a:t>
            </a:r>
            <a:r>
              <a:rPr lang="en-US" dirty="0"/>
              <a:t>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600" dirty="0"/>
              <a:t>Predicting TAD Boundary Formation</a:t>
            </a:r>
            <a:endParaRPr lang="en-US" sz="2800" dirty="0"/>
          </a:p>
          <a:p>
            <a:pPr marL="687388" lvl="1"/>
            <a:r>
              <a:rPr lang="en-US" dirty="0"/>
              <a:t>Addressing data irregularities and characteristics</a:t>
            </a:r>
          </a:p>
          <a:p>
            <a:pPr marL="685800" lvl="2"/>
            <a:r>
              <a:rPr lang="en-US" sz="2400" dirty="0"/>
              <a:t>Establishing relationships between annotations and TADs</a:t>
            </a:r>
          </a:p>
          <a:p>
            <a:pPr marL="685800" lvl="2"/>
            <a:r>
              <a:rPr lang="en-US" sz="2400" dirty="0"/>
              <a:t>Identifying which epigenomic features are most predictive of TADs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reduces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Measuring Model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Measuring Model Performance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a:rPr lang="en-US" b="0" i="1" smtClean="0">
                        <a:latin typeface="Cambria Math" panose="02040503050406030204" pitchFamily="18" charset="0"/>
                      </a:rPr>
                      <m:t>𝑆𝑐𝑜𝑟𝑒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a:p>
              <a:p>
                <a:endParaRPr lang="en-US" dirty="0"/>
              </a:p>
              <a:p>
                <a14:m>
                  <m:oMath xmlns:m="http://schemas.openxmlformats.org/officeDocument/2006/math">
                    <m:r>
                      <a:rPr lang="en-US" b="0" i="1" smtClean="0">
                        <a:latin typeface="Cambria Math" panose="02040503050406030204" pitchFamily="18" charset="0"/>
                      </a:rPr>
                      <m:t>𝑀𝐶𝐶</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 ∗</m:t>
                        </m:r>
                        <m:r>
                          <a:rPr lang="en-US" b="0" i="1" smtClean="0">
                            <a:latin typeface="Cambria Math" panose="02040503050406030204" pitchFamily="18" charset="0"/>
                          </a:rPr>
                          <m:t>𝑇𝑁</m:t>
                        </m:r>
                        <m:r>
                          <a:rPr lang="en-US" b="0" i="1" smtClean="0">
                            <a:latin typeface="Cambria Math" panose="02040503050406030204" pitchFamily="18" charset="0"/>
                          </a:rPr>
                          <m:t> −</m:t>
                        </m:r>
                        <m:r>
                          <a:rPr lang="en-US" b="0" i="1" smtClean="0">
                            <a:latin typeface="Cambria Math" panose="02040503050406030204" pitchFamily="18" charset="0"/>
                          </a:rPr>
                          <m:t>𝐹𝑃</m:t>
                        </m:r>
                        <m:r>
                          <a:rPr lang="en-US" b="0" i="1" smtClean="0">
                            <a:latin typeface="Cambria Math" panose="02040503050406030204" pitchFamily="18" charset="0"/>
                          </a:rPr>
                          <m:t> ∗</m:t>
                        </m:r>
                        <m:r>
                          <a:rPr lang="en-US" b="0" i="1" smtClean="0">
                            <a:latin typeface="Cambria Math" panose="02040503050406030204" pitchFamily="18" charset="0"/>
                          </a:rPr>
                          <m:t>𝐹𝑁</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e>
                        </m:rad>
                      </m:den>
                    </m:f>
                  </m:oMath>
                </a14:m>
                <a:endParaRPr lang="en-US" dirty="0"/>
              </a:p>
              <a:p>
                <a:endParaRPr lang="en-US" dirty="0"/>
              </a:p>
              <a:p>
                <a14:m>
                  <m:oMath xmlns:m="http://schemas.openxmlformats.org/officeDocument/2006/math">
                    <m:r>
                      <a:rPr lang="en-US" b="0" i="1" smtClean="0">
                        <a:latin typeface="Cambria Math" panose="02040503050406030204" pitchFamily="18" charset="0"/>
                      </a:rPr>
                      <m:t>𝐵𝑎𝑙𝑎𝑛𝑐𝑒𝑑</m:t>
                    </m:r>
                    <m:r>
                      <a:rPr lang="en-US" b="0" i="1" smtClean="0">
                        <a:latin typeface="Cambria Math" panose="02040503050406030204" pitchFamily="18" charset="0"/>
                      </a:rPr>
                      <m:t> </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m:t>
                    </m:r>
                  </m:oMath>
                </a14:m>
                <a:endParaRPr lang="en-US"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4" name="Picture 3">
            <a:extLst>
              <a:ext uri="{FF2B5EF4-FFF2-40B4-BE49-F238E27FC236}">
                <a16:creationId xmlns:a16="http://schemas.microsoft.com/office/drawing/2014/main" id="{0C738DF2-E43D-4EC4-B5F4-4373F699A633}"/>
              </a:ext>
            </a:extLst>
          </p:cNvPr>
          <p:cNvPicPr>
            <a:picLocks noChangeAspect="1"/>
          </p:cNvPicPr>
          <p:nvPr/>
        </p:nvPicPr>
        <p:blipFill>
          <a:blip r:embed="rId2"/>
          <a:stretch>
            <a:fillRect/>
          </a:stretch>
        </p:blipFill>
        <p:spPr>
          <a:xfrm>
            <a:off x="7086601" y="1820768"/>
            <a:ext cx="4267200" cy="4356196"/>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Includes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8" y="1690689"/>
            <a:ext cx="2798184" cy="2798184"/>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8" y="4381805"/>
            <a:ext cx="2798184" cy="179515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0" y="1825625"/>
            <a:ext cx="5257800" cy="4351338"/>
          </a:xfrm>
        </p:spPr>
        <p:txBody>
          <a:bodyPr>
            <a:normAutofit fontScale="92500" lnSpcReduction="10000"/>
          </a:bodyPr>
          <a:lstStyle/>
          <a:p>
            <a:r>
              <a:rPr lang="en-US" sz="2900" dirty="0"/>
              <a:t>We first evaluated model performances using count overlap predictor types without re-sampling</a:t>
            </a:r>
          </a:p>
          <a:p>
            <a:r>
              <a:rPr lang="en-US" sz="2900" dirty="0"/>
              <a:t>Conventional metrics are unable to accurately describe poor performance</a:t>
            </a:r>
          </a:p>
          <a:p>
            <a:r>
              <a:rPr lang="en-US" sz="2900" dirty="0"/>
              <a:t>Some models at higher resolutions are unable to correctly predict bins that overlap with flanked TAD boundaries</a:t>
            </a:r>
          </a:p>
        </p:txBody>
      </p:sp>
      <p:pic>
        <p:nvPicPr>
          <p:cNvPr id="9" name="Picture 8">
            <a:extLst>
              <a:ext uri="{FF2B5EF4-FFF2-40B4-BE49-F238E27FC236}">
                <a16:creationId xmlns:a16="http://schemas.microsoft.com/office/drawing/2014/main" id="{9AE9A9CD-1180-4B8D-A9E3-79FD261EEAD4}"/>
              </a:ext>
            </a:extLst>
          </p:cNvPr>
          <p:cNvPicPr>
            <a:picLocks noChangeAspect="1"/>
          </p:cNvPicPr>
          <p:nvPr/>
        </p:nvPicPr>
        <p:blipFill>
          <a:blip r:embed="rId2"/>
          <a:stretch>
            <a:fillRect/>
          </a:stretch>
        </p:blipFill>
        <p:spPr>
          <a:xfrm>
            <a:off x="7095745" y="1830102"/>
            <a:ext cx="4258056" cy="4346862"/>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a:xfrm>
            <a:off x="838200" y="1825625"/>
            <a:ext cx="2049009" cy="4351338"/>
          </a:xfrm>
        </p:spPr>
        <p:txBody>
          <a:bodyPr>
            <a:noAutofit/>
          </a:bodyPr>
          <a:lstStyle/>
          <a:p>
            <a:r>
              <a:rPr lang="en-US" sz="1900" dirty="0"/>
              <a:t>Using balanced metrics shows improvement in model performance after creating balanced classes</a:t>
            </a:r>
          </a:p>
          <a:p>
            <a:r>
              <a:rPr lang="en-US" sz="1900" dirty="0"/>
              <a:t>Conventional metrics remain invariant </a:t>
            </a:r>
          </a:p>
          <a:p>
            <a:r>
              <a:rPr lang="en-US" sz="1900" dirty="0"/>
              <a:t>Performances appear to degrade as resolution increases</a:t>
            </a:r>
          </a:p>
        </p:txBody>
      </p:sp>
      <p:pic>
        <p:nvPicPr>
          <p:cNvPr id="14" name="Picture 13">
            <a:extLst>
              <a:ext uri="{FF2B5EF4-FFF2-40B4-BE49-F238E27FC236}">
                <a16:creationId xmlns:a16="http://schemas.microsoft.com/office/drawing/2014/main" id="{27EB248E-2C20-4E4B-BE74-A73900F222B3}"/>
              </a:ext>
            </a:extLst>
          </p:cNvPr>
          <p:cNvPicPr>
            <a:picLocks noChangeAspect="1"/>
          </p:cNvPicPr>
          <p:nvPr/>
        </p:nvPicPr>
        <p:blipFill>
          <a:blip r:embed="rId2"/>
          <a:stretch>
            <a:fillRect/>
          </a:stretch>
        </p:blipFill>
        <p:spPr>
          <a:xfrm>
            <a:off x="2818837" y="1825625"/>
            <a:ext cx="8466593" cy="4351338"/>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Using Distance-Type Predictors Further Improves Model Performance</a:t>
            </a:r>
          </a:p>
        </p:txBody>
      </p:sp>
      <p:sp>
        <p:nvSpPr>
          <p:cNvPr id="8" name="Content Placeholder 7">
            <a:extLst>
              <a:ext uri="{FF2B5EF4-FFF2-40B4-BE49-F238E27FC236}">
                <a16:creationId xmlns:a16="http://schemas.microsoft.com/office/drawing/2014/main" id="{B0E9230B-BC2D-4240-8DA3-2306D4E33594}"/>
              </a:ext>
            </a:extLst>
          </p:cNvPr>
          <p:cNvSpPr>
            <a:spLocks noGrp="1"/>
          </p:cNvSpPr>
          <p:nvPr>
            <p:ph idx="1"/>
          </p:nvPr>
        </p:nvSpPr>
        <p:spPr>
          <a:xfrm>
            <a:off x="838200" y="1825625"/>
            <a:ext cx="2049007" cy="4351338"/>
          </a:xfrm>
        </p:spPr>
        <p:txBody>
          <a:bodyPr>
            <a:noAutofit/>
          </a:bodyPr>
          <a:lstStyle/>
          <a:p>
            <a:r>
              <a:rPr lang="en-US" sz="1700" dirty="0"/>
              <a:t>Models with distance type predictors outperform models with other predictor types</a:t>
            </a:r>
          </a:p>
          <a:p>
            <a:r>
              <a:rPr lang="en-US" sz="1700" dirty="0"/>
              <a:t>Performances continue to  degrade as resolution increases</a:t>
            </a:r>
          </a:p>
          <a:p>
            <a:r>
              <a:rPr lang="en-US" sz="1700" dirty="0"/>
              <a:t>Results are consistent across resampling technique, data resolution, and cell line</a:t>
            </a:r>
          </a:p>
        </p:txBody>
      </p:sp>
      <p:pic>
        <p:nvPicPr>
          <p:cNvPr id="10" name="Picture 9">
            <a:extLst>
              <a:ext uri="{FF2B5EF4-FFF2-40B4-BE49-F238E27FC236}">
                <a16:creationId xmlns:a16="http://schemas.microsoft.com/office/drawing/2014/main" id="{AB3D0F92-3769-46AD-9A82-BCBFA9DEEB7B}"/>
              </a:ext>
            </a:extLst>
          </p:cNvPr>
          <p:cNvPicPr>
            <a:picLocks noChangeAspect="1"/>
          </p:cNvPicPr>
          <p:nvPr/>
        </p:nvPicPr>
        <p:blipFill>
          <a:blip r:embed="rId2"/>
          <a:stretch>
            <a:fillRect/>
          </a:stretch>
        </p:blipFill>
        <p:spPr>
          <a:xfrm>
            <a:off x="2887207" y="1825625"/>
            <a:ext cx="8466593" cy="4351338"/>
          </a:xfrm>
          <a:prstGeom prst="rect">
            <a:avLst/>
          </a:prstGeom>
        </p:spPr>
      </p:pic>
    </p:spTree>
    <p:extLst>
      <p:ext uri="{BB962C8B-B14F-4D97-AF65-F5344CB8AC3E}">
        <p14:creationId xmlns:p14="http://schemas.microsoft.com/office/powerpoint/2010/main" val="1363399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Autofit/>
          </a:bodyPr>
          <a:lstStyle/>
          <a:p>
            <a:r>
              <a:rPr lang="en-US" sz="3500" dirty="0"/>
              <a:t>Models Implemented on SMOTE Re-Sampled Data with Distance-Type Predictors Performed Best Among ALL Ensemble Systems</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2049007" cy="4351338"/>
          </a:xfrm>
        </p:spPr>
        <p:txBody>
          <a:bodyPr/>
          <a:lstStyle/>
          <a:p>
            <a:endParaRPr lang="en-US" dirty="0"/>
          </a:p>
        </p:txBody>
      </p:sp>
      <p:pic>
        <p:nvPicPr>
          <p:cNvPr id="11" name="Picture 10">
            <a:extLst>
              <a:ext uri="{FF2B5EF4-FFF2-40B4-BE49-F238E27FC236}">
                <a16:creationId xmlns:a16="http://schemas.microsoft.com/office/drawing/2014/main" id="{ABFA4AD4-88D0-46CF-B719-21DE07650D5E}"/>
              </a:ext>
            </a:extLst>
          </p:cNvPr>
          <p:cNvPicPr>
            <a:picLocks noChangeAspect="1"/>
          </p:cNvPicPr>
          <p:nvPr/>
        </p:nvPicPr>
        <p:blipFill>
          <a:blip r:embed="rId2"/>
          <a:stretch>
            <a:fillRect/>
          </a:stretch>
        </p:blipFill>
        <p:spPr>
          <a:xfrm>
            <a:off x="1413027" y="1825625"/>
            <a:ext cx="9365946" cy="4813554"/>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Biological Functionality of Known Genomic Annotations</a:t>
            </a:r>
          </a:p>
        </p:txBody>
      </p:sp>
      <p:pic>
        <p:nvPicPr>
          <p:cNvPr id="5" name="Picture 4">
            <a:extLst>
              <a:ext uri="{FF2B5EF4-FFF2-40B4-BE49-F238E27FC236}">
                <a16:creationId xmlns:a16="http://schemas.microsoft.com/office/drawing/2014/main" id="{24A5BCA5-6DCF-409D-B1B2-4875FFCA1B38}"/>
              </a:ext>
            </a:extLst>
          </p:cNvPr>
          <p:cNvPicPr>
            <a:picLocks noChangeAspect="1"/>
          </p:cNvPicPr>
          <p:nvPr/>
        </p:nvPicPr>
        <p:blipFill>
          <a:blip r:embed="rId2"/>
          <a:stretch>
            <a:fillRect/>
          </a:stretch>
        </p:blipFill>
        <p:spPr>
          <a:xfrm>
            <a:off x="1541122" y="1819330"/>
            <a:ext cx="4268607" cy="4357633"/>
          </a:xfrm>
          <a:prstGeom prst="rect">
            <a:avLst/>
          </a:prstGeom>
        </p:spPr>
      </p:pic>
      <p:pic>
        <p:nvPicPr>
          <p:cNvPr id="6" name="Picture 5">
            <a:extLst>
              <a:ext uri="{FF2B5EF4-FFF2-40B4-BE49-F238E27FC236}">
                <a16:creationId xmlns:a16="http://schemas.microsoft.com/office/drawing/2014/main" id="{E4E01D77-33CD-4B79-A976-A75CCCA29270}"/>
              </a:ext>
            </a:extLst>
          </p:cNvPr>
          <p:cNvPicPr>
            <a:picLocks noChangeAspect="1"/>
          </p:cNvPicPr>
          <p:nvPr/>
        </p:nvPicPr>
        <p:blipFill>
          <a:blip r:embed="rId3"/>
          <a:stretch>
            <a:fillRect/>
          </a:stretch>
        </p:blipFill>
        <p:spPr>
          <a:xfrm>
            <a:off x="6382273" y="1819329"/>
            <a:ext cx="4268607" cy="4357633"/>
          </a:xfrm>
          <a:prstGeom prst="rect">
            <a:avLst/>
          </a:prstGeom>
        </p:spPr>
      </p:pic>
      <p:sp>
        <p:nvSpPr>
          <p:cNvPr id="7" name="Rectangle 6">
            <a:extLst>
              <a:ext uri="{FF2B5EF4-FFF2-40B4-BE49-F238E27FC236}">
                <a16:creationId xmlns:a16="http://schemas.microsoft.com/office/drawing/2014/main" id="{2F925EC4-C6D8-4BF2-A228-439BB42C6686}"/>
              </a:ext>
            </a:extLst>
          </p:cNvPr>
          <p:cNvSpPr/>
          <p:nvPr/>
        </p:nvSpPr>
        <p:spPr>
          <a:xfrm>
            <a:off x="7349974" y="6119008"/>
            <a:ext cx="3300904" cy="246221"/>
          </a:xfrm>
          <a:prstGeom prst="rect">
            <a:avLst/>
          </a:prstGeom>
        </p:spPr>
        <p:txBody>
          <a:bodyPr wrap="none">
            <a:spAutoFit/>
          </a:bodyPr>
          <a:lstStyle/>
          <a:p>
            <a:r>
              <a:rPr lang="en-US" sz="1000" dirty="0">
                <a:hlinkClick r:id="rId4"/>
              </a:rPr>
              <a:t>https://www.pnas.org/content/pnas/112/47/E6456.full.pdf</a:t>
            </a:r>
            <a:endParaRPr lang="en-US" sz="1000" dirty="0"/>
          </a:p>
        </p:txBody>
      </p:sp>
    </p:spTree>
    <p:extLst>
      <p:ext uri="{BB962C8B-B14F-4D97-AF65-F5344CB8AC3E}">
        <p14:creationId xmlns:p14="http://schemas.microsoft.com/office/powerpoint/2010/main" val="141440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normAutofit fontScale="62500" lnSpcReduction="20000"/>
          </a:bodyPr>
          <a:lstStyle/>
          <a:p>
            <a:r>
              <a:rPr lang="en-US" dirty="0"/>
              <a:t>Tan, Song. “Chromatin Enzymes.” </a:t>
            </a:r>
            <a:r>
              <a:rPr lang="en-US" i="1" dirty="0"/>
              <a:t>Tan Lab at Penn State</a:t>
            </a:r>
            <a:r>
              <a:rPr lang="en-US" dirty="0"/>
              <a:t>, </a:t>
            </a:r>
            <a:r>
              <a:rPr lang="en-US" dirty="0">
                <a:hlinkClick r:id="rId2"/>
              </a:rPr>
              <a:t>www.personal.psu.edu/sxt30/projects_chromatinenzymes.html</a:t>
            </a:r>
            <a:r>
              <a:rPr lang="en-US" dirty="0"/>
              <a:t>.</a:t>
            </a:r>
          </a:p>
          <a:p>
            <a:r>
              <a:rPr lang="en-US" dirty="0"/>
              <a:t>Lumen Learning, and Houston Community College. “Biology for Non-Majors I.” </a:t>
            </a:r>
            <a:r>
              <a:rPr lang="en-US" i="1" dirty="0"/>
              <a:t>Lumen</a:t>
            </a:r>
            <a:r>
              <a:rPr lang="en-US" dirty="0"/>
              <a:t>, courses.lumenlearning.com/wm-nmbiology1/chapter/reading-eukaryotic-transcription-gene-regulation/</a:t>
            </a:r>
          </a:p>
          <a:p>
            <a:r>
              <a:rPr lang="en-US" dirty="0"/>
              <a:t>Lieberman-Aiden, E., Van </a:t>
            </a:r>
            <a:r>
              <a:rPr lang="en-US" dirty="0" err="1"/>
              <a:t>Berkum</a:t>
            </a:r>
            <a:r>
              <a:rPr lang="en-US" dirty="0"/>
              <a:t>, N. L., Williams, L., </a:t>
            </a:r>
            <a:r>
              <a:rPr lang="en-US" dirty="0" err="1"/>
              <a:t>Imakaev</a:t>
            </a:r>
            <a:r>
              <a:rPr lang="en-US" dirty="0"/>
              <a:t>, M., </a:t>
            </a:r>
            <a:r>
              <a:rPr lang="en-US" dirty="0" err="1"/>
              <a:t>Ragoczy</a:t>
            </a:r>
            <a:r>
              <a:rPr lang="en-US" dirty="0"/>
              <a:t>, T., Telling, A., ... &amp; Sandstrom, R. (2009). Comprehensive mapping of long-range interactions reveals folding principles of the human genome. </a:t>
            </a:r>
            <a:r>
              <a:rPr lang="en-US" i="1" dirty="0"/>
              <a:t>science</a:t>
            </a:r>
            <a:r>
              <a:rPr lang="en-US" dirty="0"/>
              <a:t>, </a:t>
            </a:r>
            <a:r>
              <a:rPr lang="en-US" i="1" dirty="0"/>
              <a:t>326</a:t>
            </a:r>
            <a:r>
              <a:rPr lang="en-US" dirty="0"/>
              <a:t>(5950), 289-293.</a:t>
            </a:r>
          </a:p>
          <a:p>
            <a:r>
              <a:rPr lang="en-US" dirty="0" err="1"/>
              <a:t>Matharu</a:t>
            </a:r>
            <a:r>
              <a:rPr lang="en-US" dirty="0"/>
              <a:t>, Navneet, and Nadav </a:t>
            </a:r>
            <a:r>
              <a:rPr lang="en-US" dirty="0" err="1"/>
              <a:t>Ahituv</a:t>
            </a:r>
            <a:r>
              <a:rPr lang="en-US" dirty="0"/>
              <a:t>. "Minor loops in major folds: enhancer–promoter looping, chromatin restructuring, and their association with transcriptional regulation and disease." </a:t>
            </a:r>
            <a:r>
              <a:rPr lang="en-US" i="1" dirty="0" err="1"/>
              <a:t>PLoS</a:t>
            </a:r>
            <a:r>
              <a:rPr lang="en-US" i="1" dirty="0"/>
              <a:t> genetics</a:t>
            </a:r>
            <a:r>
              <a:rPr lang="en-US" dirty="0"/>
              <a:t> 11.12 (2015): e1005640.</a:t>
            </a:r>
          </a:p>
          <a:p>
            <a:r>
              <a:rPr lang="en-US" dirty="0"/>
              <a:t>ENCODE Project Consortium. "A user's guide to the encyclopedia of DNA elements (ENCODE)." </a:t>
            </a:r>
            <a:r>
              <a:rPr lang="en-US" i="1" dirty="0" err="1"/>
              <a:t>PLoS</a:t>
            </a:r>
            <a:r>
              <a:rPr lang="en-US" i="1" dirty="0"/>
              <a:t> biology</a:t>
            </a:r>
            <a:r>
              <a:rPr lang="en-US" dirty="0"/>
              <a:t> 9.4 (2011): e1001046.</a:t>
            </a:r>
          </a:p>
          <a:p>
            <a:r>
              <a:rPr lang="en-US" dirty="0"/>
              <a:t>Neva C. Durand*, James T. Robinson*, Muhammad S. Shamim, </a:t>
            </a:r>
            <a:r>
              <a:rPr lang="en-US" dirty="0" err="1"/>
              <a:t>Ido</a:t>
            </a:r>
            <a:r>
              <a:rPr lang="en-US" dirty="0"/>
              <a:t> </a:t>
            </a:r>
            <a:r>
              <a:rPr lang="en-US" dirty="0" err="1"/>
              <a:t>Machol</a:t>
            </a:r>
            <a:r>
              <a:rPr lang="en-US" dirty="0"/>
              <a:t>, Jill P. </a:t>
            </a:r>
            <a:r>
              <a:rPr lang="en-US" dirty="0" err="1"/>
              <a:t>Mesirov</a:t>
            </a:r>
            <a:r>
              <a:rPr lang="en-US" dirty="0"/>
              <a:t>, Eric S. Lander, and </a:t>
            </a:r>
            <a:r>
              <a:rPr lang="en-US" dirty="0" err="1"/>
              <a:t>Erez</a:t>
            </a:r>
            <a:r>
              <a:rPr lang="en-US" dirty="0"/>
              <a:t> Lieberman Aiden. </a:t>
            </a:r>
            <a:r>
              <a:rPr lang="en-US" i="1" dirty="0"/>
              <a:t>"</a:t>
            </a:r>
            <a:r>
              <a:rPr lang="en-US" i="1" dirty="0" err="1"/>
              <a:t>Juicebox</a:t>
            </a:r>
            <a:r>
              <a:rPr lang="en-US" i="1" dirty="0"/>
              <a:t> provides a visualization system for Hi-C contact maps with unlimited </a:t>
            </a:r>
            <a:r>
              <a:rPr lang="en-US" i="1" dirty="0" err="1"/>
              <a:t>zoom."Cell</a:t>
            </a:r>
            <a:r>
              <a:rPr lang="en-US" i="1" dirty="0"/>
              <a:t> Systems</a:t>
            </a:r>
            <a:r>
              <a:rPr lang="en-US" dirty="0"/>
              <a:t> 3(1), 2016.</a:t>
            </a:r>
          </a:p>
          <a:p>
            <a:r>
              <a:rPr lang="en-US" dirty="0"/>
              <a:t>James T. Robinson, Douglass Turner, Neva C. Durand, Helga </a:t>
            </a:r>
            <a:r>
              <a:rPr lang="en-US" dirty="0" err="1"/>
              <a:t>Thorvaldsdóttir</a:t>
            </a:r>
            <a:r>
              <a:rPr lang="en-US" dirty="0"/>
              <a:t>, Jill P. </a:t>
            </a:r>
            <a:r>
              <a:rPr lang="en-US" dirty="0" err="1"/>
              <a:t>Mesirov</a:t>
            </a:r>
            <a:r>
              <a:rPr lang="en-US" dirty="0"/>
              <a:t>, </a:t>
            </a:r>
            <a:r>
              <a:rPr lang="en-US" dirty="0" err="1"/>
              <a:t>Erez</a:t>
            </a:r>
            <a:r>
              <a:rPr lang="en-US" dirty="0"/>
              <a:t> Lieberman Aiden. </a:t>
            </a:r>
            <a:r>
              <a:rPr lang="en-US" i="1" dirty="0"/>
              <a:t>"Juicebox.js Provides a Cloud-Based Visualization System for Hi-C Data."</a:t>
            </a:r>
            <a:r>
              <a:rPr lang="en-US" dirty="0"/>
              <a:t> </a:t>
            </a:r>
            <a:r>
              <a:rPr lang="en-US" i="1" dirty="0"/>
              <a:t>Cell Systems</a:t>
            </a:r>
            <a:r>
              <a:rPr lang="en-US" dirty="0"/>
              <a:t> 6(2), 2018.</a:t>
            </a:r>
          </a:p>
          <a:p>
            <a:endParaRPr lang="en-US" dirty="0"/>
          </a:p>
          <a:p>
            <a:endParaRPr lang="en-US" dirty="0"/>
          </a:p>
        </p:txBody>
      </p:sp>
    </p:spTree>
    <p:extLst>
      <p:ext uri="{BB962C8B-B14F-4D97-AF65-F5344CB8AC3E}">
        <p14:creationId xmlns:p14="http://schemas.microsoft.com/office/powerpoint/2010/main" val="2539675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434A-6C3B-47FC-B7D3-89C83DDBC27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7C66AB4-11E6-476E-AE3A-8810DCBEF7EB}"/>
              </a:ext>
            </a:extLst>
          </p:cNvPr>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646954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Using the sets of genomic annotations, we created three types of predictors that were used as features for subsequent models to analyze their respective spatial relationship with TAD boundaries</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863" y="1825625"/>
            <a:ext cx="4917584" cy="4350321"/>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10515600" cy="4351338"/>
          </a:xfrm>
        </p:spPr>
        <p:txBody>
          <a:bodyPr>
            <a:normAutofit lnSpcReduction="10000"/>
          </a:bodyPr>
          <a:lstStyle/>
          <a:p>
            <a:r>
              <a:rPr lang="en-US" dirty="0"/>
              <a:t>A set of molecular biology methods used to analyze the spatial organization of chromatin in a cell</a:t>
            </a:r>
          </a:p>
          <a:p>
            <a:pPr marL="0" indent="0">
              <a:buNone/>
            </a:pPr>
            <a:endParaRPr lang="en-US" dirty="0"/>
          </a:p>
          <a:p>
            <a:r>
              <a:rPr lang="en-US" dirty="0"/>
              <a:t>Quantify the number of interactions between genomic loci that are nearby in 3-D space, but may be separated by many nucleotides in the linear genome</a:t>
            </a:r>
          </a:p>
          <a:p>
            <a:pPr marL="0" indent="0">
              <a:buNone/>
            </a:pPr>
            <a:endParaRPr lang="en-US" dirty="0"/>
          </a:p>
          <a:p>
            <a:r>
              <a:rPr lang="en-US" dirty="0"/>
              <a:t>Hi-C is an extension of previous techniques that is capable of identifying long range interactions in an unbiased, genome-wide fashion</a:t>
            </a:r>
          </a:p>
          <a:p>
            <a:endParaRPr lang="en-US" dirty="0"/>
          </a:p>
        </p:txBody>
      </p:sp>
    </p:spTree>
    <p:extLst>
      <p:ext uri="{BB962C8B-B14F-4D97-AF65-F5344CB8AC3E}">
        <p14:creationId xmlns:p14="http://schemas.microsoft.com/office/powerpoint/2010/main" val="7548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Visualizing TADs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4" name="Rectangle 3">
            <a:extLst>
              <a:ext uri="{FF2B5EF4-FFF2-40B4-BE49-F238E27FC236}">
                <a16:creationId xmlns:a16="http://schemas.microsoft.com/office/drawing/2014/main" id="{D16D075B-168C-475A-934A-10113A643CE3}"/>
              </a:ext>
            </a:extLst>
          </p:cNvPr>
          <p:cNvSpPr/>
          <p:nvPr/>
        </p:nvSpPr>
        <p:spPr>
          <a:xfrm>
            <a:off x="151885" y="6165442"/>
            <a:ext cx="1725152" cy="246221"/>
          </a:xfrm>
          <a:prstGeom prst="rect">
            <a:avLst/>
          </a:prstGeom>
        </p:spPr>
        <p:txBody>
          <a:bodyPr wrap="none">
            <a:spAutoFit/>
          </a:bodyPr>
          <a:lstStyle/>
          <a:p>
            <a:r>
              <a:rPr lang="en-US" sz="1000" dirty="0">
                <a:hlinkClick r:id="rId3"/>
              </a:rPr>
              <a:t>http://aidenlab.org/juicebox/</a:t>
            </a:r>
            <a:endParaRPr lang="en-US" sz="1000" dirty="0"/>
          </a:p>
        </p:txBody>
      </p:sp>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5" name="Picture 4">
            <a:extLst>
              <a:ext uri="{FF2B5EF4-FFF2-40B4-BE49-F238E27FC236}">
                <a16:creationId xmlns:a16="http://schemas.microsoft.com/office/drawing/2014/main" id="{FA2BE1C1-E41C-4E72-B5FA-2CF881E10B49}"/>
              </a:ext>
            </a:extLst>
          </p:cNvPr>
          <p:cNvPicPr>
            <a:picLocks noChangeAspect="1"/>
          </p:cNvPicPr>
          <p:nvPr/>
        </p:nvPicPr>
        <p:blipFill>
          <a:blip r:embed="rId3"/>
          <a:stretch>
            <a:fillRect/>
          </a:stretch>
        </p:blipFill>
        <p:spPr>
          <a:xfrm>
            <a:off x="6096000" y="2328848"/>
            <a:ext cx="5261018" cy="3344891"/>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3679</TotalTime>
  <Words>1927</Words>
  <Application>Microsoft Office PowerPoint</Application>
  <PresentationFormat>Widescreen</PresentationFormat>
  <Paragraphs>198</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Characteristics of TADs</vt:lpstr>
      <vt:lpstr>Visualizing TADs</vt:lpstr>
      <vt:lpstr>Relating TAD Boundaries to Epigenomic Functions</vt:lpstr>
      <vt:lpstr>Using Epigenomic Annotations to Predict TAD Formation </vt:lpstr>
      <vt:lpstr>Domain Data Source</vt:lpstr>
      <vt:lpstr>Genomic Annotation Data Source</vt:lpstr>
      <vt:lpstr>Model Construction Outline</vt:lpstr>
      <vt:lpstr>Forming an Ensemble Framework</vt:lpstr>
      <vt:lpstr>Establishing the response</vt:lpstr>
      <vt:lpstr>Establishing the response</vt:lpstr>
      <vt:lpstr>Establishing the response</vt:lpstr>
      <vt:lpstr>Predictor Types</vt:lpstr>
      <vt:lpstr>Predictor Types</vt:lpstr>
      <vt:lpstr>Predictor Types</vt:lpstr>
      <vt:lpstr>Re-sampling Techniques</vt:lpstr>
      <vt:lpstr>Re-sampling Techniques</vt:lpstr>
      <vt:lpstr>Re-sampling Techniques</vt:lpstr>
      <vt:lpstr>Re-sampling Techniques</vt:lpstr>
      <vt:lpstr>Feature Reduction</vt:lpstr>
      <vt:lpstr>Classification</vt:lpstr>
      <vt:lpstr>Measuring Model Performance</vt:lpstr>
      <vt:lpstr>Measuring Model Performance </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Improves Model Performance</vt:lpstr>
      <vt:lpstr>Using Distance-Type Predictors Further Improves Model Performance</vt:lpstr>
      <vt:lpstr>Models Implemented on SMOTE Re-Sampled Data with Distance-Type Predictors Performed Best Among ALL Ensemble Systems</vt:lpstr>
      <vt:lpstr>Variable Importances Confirm Biological Functionality of Known Genomic Annotations</vt:lpstr>
      <vt:lpstr>References</vt:lpstr>
      <vt:lpstr>Thank you!</vt:lpstr>
      <vt:lpstr>Model Construction: Feature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108</cp:revision>
  <dcterms:created xsi:type="dcterms:W3CDTF">2019-03-30T17:33:03Z</dcterms:created>
  <dcterms:modified xsi:type="dcterms:W3CDTF">2019-04-02T17:30:23Z</dcterms:modified>
</cp:coreProperties>
</file>